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405" r:id="rId3"/>
    <p:sldId id="418" r:id="rId4"/>
    <p:sldId id="277" r:id="rId5"/>
    <p:sldId id="259" r:id="rId6"/>
    <p:sldId id="419" r:id="rId7"/>
    <p:sldId id="420" r:id="rId8"/>
    <p:sldId id="421" r:id="rId9"/>
    <p:sldId id="412" r:id="rId10"/>
    <p:sldId id="264" r:id="rId11"/>
    <p:sldId id="265" r:id="rId12"/>
    <p:sldId id="266" r:id="rId13"/>
    <p:sldId id="280" r:id="rId14"/>
    <p:sldId id="267" r:id="rId15"/>
    <p:sldId id="278" r:id="rId16"/>
    <p:sldId id="438" r:id="rId17"/>
    <p:sldId id="415" r:id="rId18"/>
    <p:sldId id="300" r:id="rId19"/>
    <p:sldId id="302" r:id="rId20"/>
    <p:sldId id="301" r:id="rId21"/>
    <p:sldId id="303" r:id="rId22"/>
    <p:sldId id="304" r:id="rId23"/>
    <p:sldId id="305" r:id="rId24"/>
    <p:sldId id="407" r:id="rId25"/>
    <p:sldId id="417" r:id="rId26"/>
    <p:sldId id="439" r:id="rId27"/>
    <p:sldId id="306" r:id="rId28"/>
    <p:sldId id="307" r:id="rId29"/>
    <p:sldId id="283" r:id="rId30"/>
    <p:sldId id="284" r:id="rId31"/>
    <p:sldId id="285" r:id="rId32"/>
    <p:sldId id="286" r:id="rId33"/>
    <p:sldId id="287" r:id="rId34"/>
    <p:sldId id="288" r:id="rId35"/>
    <p:sldId id="281" r:id="rId36"/>
    <p:sldId id="289" r:id="rId37"/>
    <p:sldId id="437" r:id="rId38"/>
    <p:sldId id="268" r:id="rId39"/>
    <p:sldId id="270" r:id="rId40"/>
    <p:sldId id="271" r:id="rId41"/>
    <p:sldId id="272" r:id="rId42"/>
    <p:sldId id="273" r:id="rId43"/>
    <p:sldId id="274" r:id="rId44"/>
    <p:sldId id="440" r:id="rId45"/>
    <p:sldId id="27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7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1/19/23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1/19/23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1/19/23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533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The ATR core is a unique curved design with plate type fuel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50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radioactive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r>
              <a:rPr lang="en-US" dirty="0"/>
              <a:t>Cladding should also be neutron transparent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5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73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volume to 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 r="-2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8967355" y="5476973"/>
            <a:ext cx="11963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967355" y="2763624"/>
            <a:ext cx="8176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2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51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molten salts as the fuel, flowing continuously through the core</a:t>
            </a:r>
          </a:p>
          <a:p>
            <a:r>
              <a:rPr lang="en-US" dirty="0"/>
              <a:t>Secondary loop comprised of coolant salt, such as </a:t>
            </a:r>
            <a:r>
              <a:rPr lang="en-US" dirty="0" err="1"/>
              <a:t>FLiBe</a:t>
            </a:r>
            <a:endParaRPr lang="en-US" dirty="0"/>
          </a:p>
          <a:p>
            <a:r>
              <a:rPr lang="en-US" dirty="0"/>
              <a:t>Example was the MSRE from ORNL, which utilized LiF-BeF2-ZrF4-UF4 as the fuel</a:t>
            </a:r>
          </a:p>
          <a:p>
            <a:r>
              <a:rPr lang="en-US" dirty="0"/>
              <a:t>Cladding is the flow piping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15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3EC2-421A-8FDA-7955-C8FB266D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Reactor Systems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48DF1-D0CB-97EE-FC17-A3A304C1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pPr lvl="1"/>
            <a:r>
              <a:rPr lang="en-US" sz="2200" dirty="0"/>
              <a:t>An approach to remove the heat from the fuel</a:t>
            </a:r>
          </a:p>
          <a:p>
            <a:pPr lvl="1"/>
            <a:r>
              <a:rPr lang="en-US" sz="2200" dirty="0"/>
              <a:t>A method to convert heat to electricity</a:t>
            </a:r>
          </a:p>
          <a:p>
            <a:pPr lvl="1"/>
            <a:r>
              <a:rPr lang="en-US" sz="2200" dirty="0"/>
              <a:t>An approach to prevent radioactive products from leaving the fuel</a:t>
            </a:r>
          </a:p>
          <a:p>
            <a:pPr lvl="1"/>
            <a:r>
              <a:rPr lang="en-US" sz="2200" dirty="0"/>
              <a:t>A method to cycle the fuel</a:t>
            </a:r>
          </a:p>
          <a:p>
            <a:pPr lvl="1"/>
            <a:r>
              <a:rPr lang="en-US" sz="2200" dirty="0"/>
              <a:t>Containment in case something goes very wrong</a:t>
            </a:r>
          </a:p>
          <a:p>
            <a:r>
              <a:rPr lang="en-US" sz="2200" dirty="0"/>
              <a:t>LWRs have a certain way of meeting these requirements, but there are other options</a:t>
            </a:r>
          </a:p>
          <a:p>
            <a:r>
              <a:rPr lang="en-US" sz="2200" dirty="0"/>
              <a:t>Typically, the “fuel system” is thought to consist of the fuel itself, the gap, the cladding, and the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5CBF-3598-2D3D-A89D-829E0EC8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6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8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5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8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Finished fuel type overview</a:t>
            </a:r>
          </a:p>
          <a:p>
            <a:r>
              <a:rPr lang="en-US" sz="2200" dirty="0"/>
              <a:t>Uranium is combined with O, C, N, transition metals for a variety of fuel types</a:t>
            </a:r>
          </a:p>
          <a:p>
            <a:r>
              <a:rPr lang="en-US" sz="2200" dirty="0"/>
              <a:t>UO2: ceramic, commercial reactor fuel, light water reactors</a:t>
            </a:r>
          </a:p>
          <a:p>
            <a:r>
              <a:rPr lang="en-US" sz="2200" dirty="0"/>
              <a:t>ATF: U3Si2 and Cr-doped UO2</a:t>
            </a:r>
          </a:p>
          <a:p>
            <a:r>
              <a:rPr lang="en-US" sz="2200" dirty="0"/>
              <a:t>UZr: fast reactor fuel</a:t>
            </a:r>
          </a:p>
          <a:p>
            <a:r>
              <a:rPr lang="en-US" sz="2200" dirty="0"/>
              <a:t>UMo: research reactor fuel</a:t>
            </a:r>
          </a:p>
          <a:p>
            <a:r>
              <a:rPr lang="en-US" sz="2200" dirty="0"/>
              <a:t>UC/UCO: high temperature gas reactors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9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390" y="1851378"/>
            <a:ext cx="2755311" cy="4272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148" y="2136886"/>
            <a:ext cx="4226837" cy="3701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AA05-AA40-6643-B8D0-90A8E3FD7D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42" y="2610272"/>
            <a:ext cx="4350604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fluidized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7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11" y="1640873"/>
            <a:ext cx="5497689" cy="3965670"/>
          </a:xfrm>
        </p:spPr>
        <p:txBody>
          <a:bodyPr/>
          <a:lstStyle/>
          <a:p>
            <a:pPr lvl="1"/>
            <a:r>
              <a:rPr lang="en-US" dirty="0"/>
              <a:t>Gaseous diffusion</a:t>
            </a:r>
          </a:p>
          <a:p>
            <a:pPr lvl="2"/>
            <a:r>
              <a:rPr lang="en-US" dirty="0"/>
              <a:t>Pushes UF6 through porous membrane</a:t>
            </a:r>
          </a:p>
          <a:p>
            <a:pPr lvl="2"/>
            <a:r>
              <a:rPr lang="en-US" dirty="0"/>
              <a:t>U235-F6 travels slightly faster</a:t>
            </a:r>
          </a:p>
          <a:p>
            <a:pPr lvl="2"/>
            <a:r>
              <a:rPr lang="en-US" dirty="0"/>
              <a:t>First Gen. technology, historical, but now outdated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92B7-AA9E-7A42-B477-4357BE2B56E2}"/>
              </a:ext>
            </a:extLst>
          </p:cNvPr>
          <p:cNvSpPr txBox="1">
            <a:spLocks/>
          </p:cNvSpPr>
          <p:nvPr/>
        </p:nvSpPr>
        <p:spPr bwMode="auto">
          <a:xfrm>
            <a:off x="5960533" y="1640873"/>
            <a:ext cx="605084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Centrifuge</a:t>
            </a:r>
          </a:p>
          <a:p>
            <a:pPr lvl="2"/>
            <a:r>
              <a:rPr lang="en-US" dirty="0"/>
              <a:t>gas is placed in a gas centrifuge cylinder and rotated at a high speed</a:t>
            </a:r>
          </a:p>
          <a:p>
            <a:pPr lvl="2"/>
            <a:r>
              <a:rPr lang="en-US" dirty="0"/>
              <a:t>strong centrifugal force, heavier gas molecules move towards the outside of the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1346B-9013-A940-BB39-90216AF8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1" y="3468117"/>
            <a:ext cx="3079044" cy="330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E5803-4D46-7549-9981-51B5D7C0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1" y="3468117"/>
            <a:ext cx="5272477" cy="2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8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4A5E-C4AC-3748-AFD8-1C621217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3082-BD16-3840-9D34-4B296FCC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W</a:t>
            </a:r>
            <a:r>
              <a:rPr lang="en-US" baseline="-25000" dirty="0"/>
              <a:t>SWU</a:t>
            </a:r>
            <a:r>
              <a:rPr lang="en-US" dirty="0"/>
              <a:t> necessary to separate a mass F of feed of assay </a:t>
            </a:r>
            <a:r>
              <a:rPr lang="en-US" dirty="0" err="1"/>
              <a:t>x</a:t>
            </a:r>
            <a:r>
              <a:rPr lang="en-US" baseline="-25000" dirty="0" err="1"/>
              <a:t>f</a:t>
            </a:r>
            <a:r>
              <a:rPr lang="en-US" dirty="0"/>
              <a:t> into a mass P of product assay </a:t>
            </a:r>
            <a:r>
              <a:rPr lang="en-US" dirty="0" err="1"/>
              <a:t>xp</a:t>
            </a:r>
            <a:r>
              <a:rPr lang="en-US" dirty="0"/>
              <a:t> and tails of mass T and assay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 is the value function:</a:t>
            </a:r>
          </a:p>
          <a:p>
            <a:r>
              <a:rPr lang="en-US" dirty="0"/>
              <a:t>The feed to product ratio is given by the expression</a:t>
            </a:r>
          </a:p>
          <a:p>
            <a:r>
              <a:rPr lang="en-US" dirty="0"/>
              <a:t>The tails to product ratio is given by the expression</a:t>
            </a:r>
          </a:p>
          <a:p>
            <a:r>
              <a:rPr lang="en-US" dirty="0"/>
              <a:t>The same amount of separative work will require different </a:t>
            </a:r>
          </a:p>
          <a:p>
            <a:pPr marL="400050" lvl="1" indent="0">
              <a:buNone/>
            </a:pPr>
            <a:r>
              <a:rPr lang="en-US" dirty="0"/>
              <a:t>amounts of energy depending on the efficiency of the separation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0B7E-5A72-7343-A289-F438CDDC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D80180-7E50-7049-B7D4-F732636B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3213100"/>
            <a:ext cx="4254500" cy="43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22BE53-59FA-E647-B4A6-14031FC1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4205023"/>
            <a:ext cx="1498600" cy="647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C47A4E-64B9-7545-83CE-AA113FA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79" y="3438526"/>
            <a:ext cx="2832100" cy="800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31BA235-7C84-2846-913C-18DEA2BC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29" y="4818157"/>
            <a:ext cx="147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1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537B-187E-FD15-1126-8BD9394F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D07B-5BE0-674C-FAFA-8B1DC87A0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AA399-F0B2-73C1-01EA-6E15A6CD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95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Enriched Uranium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0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Reactor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048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typically arrives at a fuel manufacturing plant as uranium hexafluoride (UF</a:t>
            </a:r>
            <a:r>
              <a:rPr lang="en-US" baseline="-25000" dirty="0"/>
              <a:t>6</a:t>
            </a:r>
            <a:r>
              <a:rPr lang="en-US" dirty="0"/>
              <a:t>) and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41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(e.g.,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3776660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3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There 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3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1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pPr lvl="1"/>
            <a:r>
              <a:rPr lang="en-US" dirty="0"/>
              <a:t>Pu releases about 9 MeV more usable energy per fission</a:t>
            </a:r>
          </a:p>
          <a:p>
            <a:pPr lvl="1"/>
            <a:r>
              <a:rPr lang="en-US" dirty="0"/>
              <a:t>Less than a 5% difference</a:t>
            </a:r>
          </a:p>
          <a:p>
            <a:r>
              <a:rPr lang="en-US" dirty="0"/>
              <a:t>Partition of energy is largely identical as well</a:t>
            </a:r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968501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4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~586.8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7658-7872-F734-A1D6-7BC255C0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D53E-782B-0CB5-BD6E-7A118230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B5F06-094D-E6E9-3A0E-9F4027E8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71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3965670"/>
          </a:xfrm>
        </p:spPr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</a:t>
            </a:r>
            <a:r>
              <a:rPr lang="en-US" dirty="0" err="1"/>
              <a:t>USi</a:t>
            </a:r>
            <a:r>
              <a:rPr lang="en-US" dirty="0"/>
              <a:t>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5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0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36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water-cooled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25076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15708</TotalTime>
  <Words>2371</Words>
  <Application>Microsoft Macintosh PowerPoint</Application>
  <PresentationFormat>Widescreen</PresentationFormat>
  <Paragraphs>280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Symbol</vt:lpstr>
      <vt:lpstr>NCStateU-horizontal-left-logo</vt:lpstr>
      <vt:lpstr>Nuclear Fuel Performance</vt:lpstr>
      <vt:lpstr>Last Time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water-cooled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  <vt:lpstr>Reactor Systems Wrap-up</vt:lpstr>
      <vt:lpstr>fuel fabrication</vt:lpstr>
      <vt:lpstr>Fabrication Process</vt:lpstr>
      <vt:lpstr>Uranium deposit types</vt:lpstr>
      <vt:lpstr>Global Uranium Resources</vt:lpstr>
      <vt:lpstr>Uranium mining/processing</vt:lpstr>
      <vt:lpstr>Conversion</vt:lpstr>
      <vt:lpstr>Enrichment</vt:lpstr>
      <vt:lpstr>Enrichment</vt:lpstr>
      <vt:lpstr>SWUs</vt:lpstr>
      <vt:lpstr>Example</vt:lpstr>
      <vt:lpstr>High Enriched Uranium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Example</vt:lpstr>
      <vt:lpstr>Some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W. Beeler</cp:lastModifiedBy>
  <cp:revision>67</cp:revision>
  <cp:lastPrinted>2021-01-27T15:30:43Z</cp:lastPrinted>
  <dcterms:created xsi:type="dcterms:W3CDTF">2020-01-02T17:34:23Z</dcterms:created>
  <dcterms:modified xsi:type="dcterms:W3CDTF">2023-01-19T16:21:31Z</dcterms:modified>
</cp:coreProperties>
</file>